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82" r:id="rId6"/>
    <p:sldId id="283" r:id="rId7"/>
    <p:sldId id="265" r:id="rId8"/>
    <p:sldId id="263" r:id="rId9"/>
    <p:sldId id="266" r:id="rId10"/>
    <p:sldId id="264" r:id="rId11"/>
    <p:sldId id="279" r:id="rId12"/>
    <p:sldId id="267" r:id="rId13"/>
    <p:sldId id="281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atna4.ucoz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6400800" cy="1752600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1"/>
                </a:solidFill>
              </a:rPr>
              <a:t>Православная гимназия</a:t>
            </a:r>
            <a:br>
              <a:rPr lang="ru-RU" altLang="ru-RU" sz="3600" dirty="0">
                <a:solidFill>
                  <a:schemeClr val="tx1"/>
                </a:solidFill>
              </a:rPr>
            </a:br>
            <a:r>
              <a:rPr lang="ru-RU" altLang="ru-RU" sz="3600" dirty="0">
                <a:solidFill>
                  <a:schemeClr val="tx1"/>
                </a:solidFill>
              </a:rPr>
              <a:t>имени преподобного </a:t>
            </a:r>
            <a:br>
              <a:rPr lang="ru-RU" altLang="ru-RU" sz="3600" dirty="0">
                <a:solidFill>
                  <a:schemeClr val="tx1"/>
                </a:solidFill>
              </a:rPr>
            </a:br>
            <a:r>
              <a:rPr lang="ru-RU" altLang="ru-RU" sz="3600" dirty="0">
                <a:solidFill>
                  <a:schemeClr val="tx1"/>
                </a:solidFill>
              </a:rPr>
              <a:t>Сергия Радонежского </a:t>
            </a:r>
            <a:br>
              <a:rPr lang="ru-RU" altLang="ru-RU" sz="36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г. Сергиев Посад Московской области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09"/>
            <a:ext cx="3063447" cy="36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9" y="5157192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      </a:t>
            </a:r>
            <a:r>
              <a:rPr lang="ru-RU" sz="2000" b="1" dirty="0" err="1"/>
              <a:t>Кухова</a:t>
            </a:r>
            <a:r>
              <a:rPr lang="ru-RU" sz="2000" b="1" dirty="0"/>
              <a:t> Татьяна </a:t>
            </a:r>
            <a:r>
              <a:rPr lang="ru-RU" sz="2000" b="1" dirty="0" smtClean="0"/>
              <a:t>Викторовна</a:t>
            </a:r>
          </a:p>
          <a:p>
            <a:pPr algn="ctr"/>
            <a:r>
              <a:rPr lang="ru-RU" sz="2000" b="1" dirty="0" smtClean="0"/>
              <a:t>учитель </a:t>
            </a:r>
            <a:r>
              <a:rPr lang="ru-RU" sz="2000" b="1" dirty="0"/>
              <a:t>начальных классов   </a:t>
            </a:r>
          </a:p>
          <a:p>
            <a:pPr algn="ctr"/>
            <a:r>
              <a:rPr lang="ru-RU" sz="2000" b="1" dirty="0"/>
              <a:t>высшей категории</a:t>
            </a:r>
          </a:p>
          <a:p>
            <a:pPr algn="ctr"/>
            <a:endParaRPr lang="ru-RU" sz="2000" b="1" dirty="0"/>
          </a:p>
          <a:p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86891"/>
            <a:ext cx="3817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Педагогический стаж: </a:t>
            </a:r>
            <a:r>
              <a:rPr lang="ru-RU" sz="2000" dirty="0" smtClean="0"/>
              <a:t>23года</a:t>
            </a:r>
            <a:endParaRPr lang="ru-RU" sz="2000" b="1" dirty="0"/>
          </a:p>
          <a:p>
            <a:r>
              <a:rPr lang="ru-RU" sz="2000" b="1" dirty="0"/>
              <a:t>Сведения о наградах: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Министерства образования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Грамота </a:t>
            </a:r>
            <a:r>
              <a:rPr lang="ru-RU" sz="2000" dirty="0"/>
              <a:t>Управления образования</a:t>
            </a:r>
          </a:p>
          <a:p>
            <a:endParaRPr lang="ru-RU" sz="2000" b="1" dirty="0"/>
          </a:p>
          <a:p>
            <a:r>
              <a:rPr lang="ru-RU" sz="2000" b="1" dirty="0"/>
              <a:t>Методическая тема: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Формирование коммуникативной культуры как основы личностного развития </a:t>
            </a:r>
            <a:r>
              <a:rPr lang="ru-RU" sz="2000" dirty="0" smtClean="0"/>
              <a:t>учащихся»</a:t>
            </a:r>
            <a:endParaRPr lang="ru-RU" sz="2000" b="1" dirty="0"/>
          </a:p>
          <a:p>
            <a:endParaRPr lang="ru-RU" sz="20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808438-E1DE-4E6D-81FA-C3E83E81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60040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.mail.ru/cgi-bin/getattach?file=%d0%a4%d0%be%d1%82%d0%be1.jpg&amp;id=14432911370000000154;0;1&amp;mode=attachment&amp;"/>
          <p:cNvSpPr>
            <a:spLocks noChangeAspect="1" noChangeArrowheads="1"/>
          </p:cNvSpPr>
          <p:nvPr/>
        </p:nvSpPr>
        <p:spPr bwMode="auto">
          <a:xfrm>
            <a:off x="3707904" y="1556792"/>
            <a:ext cx="41433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1" y="187846"/>
            <a:ext cx="3592266" cy="43933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2276872"/>
            <a:ext cx="4176464" cy="13235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Педагогический стаж: </a:t>
            </a:r>
            <a:r>
              <a:rPr lang="ru-RU" sz="2400" dirty="0"/>
              <a:t>11 лет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Сведения о наградах: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Грамота Управления образования</a:t>
            </a:r>
            <a:br>
              <a:rPr lang="ru-RU" sz="2400" dirty="0"/>
            </a:br>
            <a:r>
              <a:rPr lang="ru-RU" sz="2400" dirty="0"/>
              <a:t>Грамота гимназии</a:t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Методическая тема:</a:t>
            </a:r>
            <a:br>
              <a:rPr lang="ru-RU" sz="2400" b="1" dirty="0"/>
            </a:br>
            <a:r>
              <a:rPr lang="ru-RU" sz="2400" dirty="0"/>
              <a:t>«Использование современных образовательных технологий в формировании ключевых компетентностей младшего школьника»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129" y="4941168"/>
            <a:ext cx="3704824" cy="144016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Пшеничникова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 </a:t>
            </a:r>
            <a:r>
              <a:rPr lang="ru-RU" sz="2000" b="1" dirty="0"/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Минуровна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высшей категории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5"/>
            <a:ext cx="5184576" cy="3632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01317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Шевченко Светлана </a:t>
            </a:r>
            <a:r>
              <a:rPr lang="ru-RU" sz="2000" b="1" dirty="0" smtClean="0"/>
              <a:t>Алексеевна</a:t>
            </a:r>
          </a:p>
          <a:p>
            <a:pPr algn="ctr"/>
            <a:r>
              <a:rPr lang="ru-RU" sz="2000" b="1" dirty="0"/>
              <a:t>учитель начальных классов   </a:t>
            </a:r>
          </a:p>
          <a:p>
            <a:pPr algn="ctr"/>
            <a:r>
              <a:rPr lang="ru-RU" sz="2000" b="1" dirty="0"/>
              <a:t>высшей категории</a:t>
            </a:r>
          </a:p>
          <a:p>
            <a:pPr algn="ctr"/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62068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Педагогический стаж: </a:t>
            </a:r>
            <a:r>
              <a:rPr lang="ru-RU" dirty="0" smtClean="0"/>
              <a:t>2</a:t>
            </a: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лет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Сведения о наградах: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Грамота Управления образования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Грамота гимназии</a:t>
            </a:r>
          </a:p>
          <a:p>
            <a:endParaRPr lang="ru-RU" b="1" dirty="0"/>
          </a:p>
          <a:p>
            <a:r>
              <a:rPr lang="ru-RU" b="1" dirty="0"/>
              <a:t>Методическая тема:</a:t>
            </a:r>
          </a:p>
          <a:p>
            <a:r>
              <a:rPr lang="ru-RU" dirty="0"/>
              <a:t>«Сочетание </a:t>
            </a:r>
            <a:r>
              <a:rPr lang="ru-RU" dirty="0" err="1"/>
              <a:t>общеклассных</a:t>
            </a:r>
            <a:r>
              <a:rPr lang="ru-RU" dirty="0"/>
              <a:t> форм работы с групповыми и индивидуальными как средство повышения качества знаний»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82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620688"/>
            <a:ext cx="3600450" cy="4321175"/>
          </a:xfrm>
        </p:spPr>
      </p:pic>
      <p:sp>
        <p:nvSpPr>
          <p:cNvPr id="2" name="TextBox 1"/>
          <p:cNvSpPr txBox="1"/>
          <p:nvPr/>
        </p:nvSpPr>
        <p:spPr>
          <a:xfrm>
            <a:off x="755576" y="51571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Цапаева</a:t>
            </a:r>
            <a:r>
              <a:rPr lang="ru-RU" b="1" dirty="0" smtClean="0"/>
              <a:t> Анастасия Александровна</a:t>
            </a: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читель начальных классов</a:t>
            </a:r>
          </a:p>
          <a:p>
            <a:pPr algn="ctr"/>
            <a:r>
              <a:rPr lang="ru-RU" b="1" dirty="0" smtClean="0"/>
              <a:t>1 категории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4191" y="623974"/>
            <a:ext cx="37462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Педагогический стаж: </a:t>
            </a:r>
            <a:r>
              <a:rPr lang="ru-RU" dirty="0" smtClean="0"/>
              <a:t>13 </a:t>
            </a:r>
            <a:r>
              <a:rPr lang="ru-RU" dirty="0"/>
              <a:t>лет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Сведения о наградах: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Грамота Управления образования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Грамота гимназии</a:t>
            </a:r>
          </a:p>
          <a:p>
            <a:endParaRPr lang="ru-RU" b="1" dirty="0"/>
          </a:p>
          <a:p>
            <a:r>
              <a:rPr lang="ru-RU" b="1" dirty="0"/>
              <a:t>Методическая тема:</a:t>
            </a:r>
          </a:p>
          <a:p>
            <a:r>
              <a:rPr lang="ru-RU" dirty="0" smtClean="0"/>
              <a:t>«Системно –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в реализации ФГОС начального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2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720" y="332656"/>
            <a:ext cx="529478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Темы сообщений и докладов на заседаниях ШМО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03910"/>
              </p:ext>
            </p:extLst>
          </p:nvPr>
        </p:nvGraphicFramePr>
        <p:xfrm>
          <a:off x="1115617" y="920041"/>
          <a:ext cx="6984776" cy="5461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613"/>
                <a:gridCol w="5006657"/>
                <a:gridCol w="935506"/>
              </a:tblGrid>
              <a:tr h="359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Номер заседания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НАЗВАНИЕ ТЕМЫ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СРОКИ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  <a:tr h="179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Организационное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август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  <a:tr h="1122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1.Формирование здорового образа жизни и воспитание культуры здоровья у учащихся.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2.Создание условий для формирования у учащихся положительных эмоций по отношению к учебной деятельности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3.Формирование коммуникативной компетенции младших школьников на уроках и во внеурочное время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ОКТЯБРЬ -НОЯБРЬ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  <a:tr h="2222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1.Использование ИКТ технологий в деятельности учителя начальных классов для повышения эффективности урока.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2.Программы </a:t>
                      </a:r>
                      <a:r>
                        <a:rPr lang="en-US" sz="900">
                          <a:effectLst/>
                        </a:rPr>
                        <a:t>Edututor</a:t>
                      </a:r>
                      <a:r>
                        <a:rPr lang="ru-RU" sz="900">
                          <a:effectLst/>
                        </a:rPr>
                        <a:t>.</a:t>
                      </a:r>
                      <a:r>
                        <a:rPr lang="en-US" sz="900">
                          <a:effectLst/>
                        </a:rPr>
                        <a:t>ru</a:t>
                      </a:r>
                      <a:r>
                        <a:rPr lang="ru-RU" sz="900">
                          <a:effectLst/>
                        </a:rPr>
                        <a:t>, </a:t>
                      </a:r>
                      <a:r>
                        <a:rPr lang="en-US" sz="900">
                          <a:effectLst/>
                        </a:rPr>
                        <a:t>Zoom </a:t>
                      </a:r>
                      <a:r>
                        <a:rPr lang="ru-RU" sz="900">
                          <a:effectLst/>
                        </a:rPr>
                        <a:t>и использование электронных презентаций на уроках в начальной школе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3. Использование ИКТ технологий в деятельности учителя начальных классов для повышения эффективности урока и как средство активизации учебной деятельности младших школьников.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4. Предупреждение ошибок на пропуск, замену, искажение букв в начальной школе с применением информационных технологий.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5.Использование информационных технологий на уроках ОРКС.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ДЕКАБРЬ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  <a:tr h="931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Технологии учебной деятельности создающие ситуацию «успеха» для учащегося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• Создание ситуации успеха в учебной деятельности младших школьников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• Проектная деятельность младших школьников, как фактор успешности воспитания и обучения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МАРТ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  <a:tr h="645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Дистанционная и очная формы обучения в начальной школе в условиях инклюзивного образования.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>
                          <a:effectLst/>
                        </a:rPr>
                        <a:t>Интеграция уроков математики и внеурочной деятельности «Умники и умницы» 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900" dirty="0">
                          <a:effectLst/>
                        </a:rPr>
                        <a:t>Май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6" marR="635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87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700" b="1" dirty="0"/>
              <a:t>Девиз Православной гимназии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836713"/>
            <a:ext cx="5976664" cy="15841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i="1" dirty="0"/>
              <a:t>    </a:t>
            </a:r>
            <a:r>
              <a:rPr lang="ru-RU" altLang="ru-RU" sz="2400" i="1" dirty="0"/>
              <a:t> </a:t>
            </a:r>
            <a:r>
              <a:rPr lang="ru-RU" altLang="ru-RU" sz="2000" i="1" dirty="0"/>
              <a:t>«Новой России предстоит выработать себе новую систему национального воспитания  и от верного разрешения этой задачи будет зависеть ее будущий исторический путь»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i="1" dirty="0"/>
              <a:t>Иван Ильин</a:t>
            </a:r>
            <a:endParaRPr lang="ru-RU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987341"/>
            <a:ext cx="59766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/>
              <a:t> </a:t>
            </a:r>
            <a:r>
              <a:rPr lang="ru-RU" altLang="ru-RU" sz="2000" i="1" dirty="0"/>
              <a:t>«В православных школах и гимназиях мы готовим образованных православных граждан - патриотов нашего Отчества, людей, которые будут руководствоваться в своей жизни евангельскими нравственными основами». </a:t>
            </a:r>
          </a:p>
          <a:p>
            <a:pPr algn="r"/>
            <a:r>
              <a:rPr lang="ru-RU" altLang="ru-RU" b="1" i="1" dirty="0"/>
              <a:t>Святейший Патриарх Алексий </a:t>
            </a:r>
            <a:r>
              <a:rPr lang="en-US" altLang="ru-RU" b="1" i="1" dirty="0"/>
              <a:t>II</a:t>
            </a:r>
            <a:endParaRPr lang="ru-RU" i="1" dirty="0"/>
          </a:p>
        </p:txBody>
      </p:sp>
      <p:pic>
        <p:nvPicPr>
          <p:cNvPr id="5" name="Picture 7" descr="Изображение:Ilji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2155825" cy="316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2996952"/>
            <a:ext cx="2439988" cy="367347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/>
              <a:t>История создания Гимназии</a:t>
            </a:r>
            <a:r>
              <a:rPr lang="ru-RU" altLang="ru-RU" b="1" dirty="0">
                <a:solidFill>
                  <a:schemeClr val="tx2"/>
                </a:solidFill>
              </a:rPr>
              <a:t/>
            </a:r>
            <a:br>
              <a:rPr lang="ru-RU" alt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834880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/>
              <a:t>Гимназия создана в 1998 году </a:t>
            </a:r>
          </a:p>
          <a:p>
            <a:pPr marL="0" indent="0">
              <a:buNone/>
            </a:pPr>
            <a:r>
              <a:rPr lang="ru-RU" altLang="ru-RU" sz="2400" dirty="0"/>
              <a:t>по благословению Святейшего Патриарха Алексия </a:t>
            </a:r>
            <a:r>
              <a:rPr lang="en-US" altLang="ru-RU" sz="2400" dirty="0"/>
              <a:t>II</a:t>
            </a:r>
            <a:endParaRPr lang="ru-RU" alt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9969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/>
              <a:t>Организационно-правовая форма:</a:t>
            </a:r>
            <a:endParaRPr lang="en-US" altLang="ru-RU" sz="2400" b="1" dirty="0"/>
          </a:p>
          <a:p>
            <a:pPr algn="ctr"/>
            <a:r>
              <a:rPr lang="ru-RU" altLang="ru-RU" sz="2400" dirty="0"/>
              <a:t> Автономная некоммерческая негосударственная организация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717032"/>
            <a:ext cx="41044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/>
              <a:t>Учредители гимназии: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Администрация Сергиево-Посадского муниципального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Свято-Троицкая Сергиева Лавра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Московская Духовная Академия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58052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/>
              <a:t>Лицензия:</a:t>
            </a:r>
            <a:r>
              <a:rPr lang="ru-RU" altLang="ru-RU" dirty="0"/>
              <a:t> А № 301554 от 15.12.2008 года </a:t>
            </a:r>
          </a:p>
          <a:p>
            <a:r>
              <a:rPr lang="ru-RU" altLang="ru-RU" b="1" dirty="0"/>
              <a:t>Свидетельство о государственной аккредитации: </a:t>
            </a:r>
            <a:r>
              <a:rPr lang="ru-RU" altLang="ru-RU" dirty="0"/>
              <a:t>50А01 № 0000304</a:t>
            </a:r>
          </a:p>
          <a:p>
            <a:r>
              <a:rPr lang="ru-RU" altLang="ru-RU" dirty="0"/>
              <a:t>от 15.04.2013 года</a:t>
            </a:r>
          </a:p>
        </p:txBody>
      </p:sp>
      <p:pic>
        <p:nvPicPr>
          <p:cNvPr id="7" name="Picture 9" descr="P6130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92894"/>
            <a:ext cx="3389698" cy="25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8610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65" y="3342177"/>
            <a:ext cx="5876145" cy="3305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7655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начальной школе Православной гимназии  7 классов-комплектов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3329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Всего в начальной школе Православной гимназии обучается </a:t>
            </a:r>
            <a:r>
              <a:rPr lang="ru-RU" sz="2000" dirty="0" smtClean="0"/>
              <a:t>152 человека</a:t>
            </a:r>
            <a:endParaRPr lang="ru-RU" sz="2000" dirty="0"/>
          </a:p>
        </p:txBody>
      </p:sp>
      <p:pic>
        <p:nvPicPr>
          <p:cNvPr id="5122" name="Picture 2" descr="C:\Documents and Settings\1\Рабочий стол\фото\1-й класс\IMG_2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664296" cy="39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24884"/>
            <a:ext cx="3530851" cy="26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4902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тема начальной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школы:</a:t>
            </a:r>
            <a:endParaRPr lang="ru-RU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качества образования в начальной школе в условиях реализации ФГОС нового поколения.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младших школьников путем формирования профессиональной компетентности учителя начальных классов.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1.Продолжать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теоретическую и практическую деятельность по освоению педагогами ФГОС НОО второго поколения.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2.Построение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поиска и поддержки мотивированных детей, а также их сопровождение в течение всего периода обучения в начальной школе (система поддержки мотивированных школьников и общая среда для проявления и развития способностей каждого ребенка, стимулирования и выявления достижения детей)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3.Создание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новых условий для самообразования учителей и творческой работы коллектива.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4.Совершенствовать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с одаренными учащимися;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5.Совершенствовать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со слабоуспевающими детьми.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6.Осуществлять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поддержку слабоуспевающих учащихся;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7.Продолжить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просветительскую работу с родителями по вопросам обучения и воспитания, систематически знакомить их с результатами обучения и достижениями учащихся, разработать тематику классных собраний на основе родительского запроса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384376"/>
          </a:xfrm>
        </p:spPr>
        <p:txBody>
          <a:bodyPr/>
          <a:lstStyle/>
          <a:p>
            <a:pPr algn="l"/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8.Создать условия для реализации творческого потенциала педагогов, поддерживать и стимулировать инициативу учителей, развивать и совершенствовать различные формы методической деятельности.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9.Создание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овладения учителями начальной школы техникой исследовательского поиска и проектной деятельностью.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10.Продолжить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работу по реализации принципа индивидуального личностно-ориентированного подхода, опираясь на результаты психолого-педагогических исследований.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11.Продолжить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работу над преемственностью -детсад-начальная школа-средняя школа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12.Применять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мониторинговую систему отслеживания успешности обучения каждого ребенка, его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роста. Сохранить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детей желание учиться дальше и сформировать у них основы умения учиться (через ситуацию успеха, портфолио).    </a:t>
            </a:r>
            <a:b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13.Продолжить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работу по совершенствованию педагогического мастерства учителей, их профессионального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уровня. 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1400" b="1" dirty="0" smtClean="0"/>
              <a:t>Реализуемая </a:t>
            </a:r>
            <a:r>
              <a:rPr lang="ru-RU" sz="1400" b="1" dirty="0"/>
              <a:t>программа: </a:t>
            </a:r>
            <a:r>
              <a:rPr lang="ru-RU" sz="1400" i="1" dirty="0"/>
              <a:t>«Школа России»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8088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2514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Колосовская</a:t>
            </a:r>
            <a:r>
              <a:rPr lang="ru-RU" sz="2000" b="1" dirty="0"/>
              <a:t> Татьяна Юрьевна</a:t>
            </a:r>
          </a:p>
          <a:p>
            <a:pPr algn="ctr"/>
            <a:r>
              <a:rPr lang="ru-RU" sz="2000" b="1" dirty="0" smtClean="0"/>
              <a:t>учитель начальных классов   </a:t>
            </a:r>
          </a:p>
          <a:p>
            <a:pPr algn="ctr"/>
            <a:r>
              <a:rPr lang="ru-RU" sz="2000" b="1" dirty="0" smtClean="0"/>
              <a:t>высшей категории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32655"/>
            <a:ext cx="38884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Педагогический стаж: </a:t>
            </a:r>
            <a:r>
              <a:rPr lang="ru-RU" sz="2000" dirty="0" smtClean="0"/>
              <a:t>33 года</a:t>
            </a:r>
          </a:p>
          <a:p>
            <a:endParaRPr lang="ru-RU" sz="2000" dirty="0" smtClean="0"/>
          </a:p>
          <a:p>
            <a:r>
              <a:rPr lang="ru-RU" sz="2000" b="1" dirty="0" smtClean="0"/>
              <a:t>Руководитель школьного </a:t>
            </a:r>
            <a:r>
              <a:rPr lang="ru-RU" sz="2000" b="1" dirty="0"/>
              <a:t>м</a:t>
            </a:r>
            <a:r>
              <a:rPr lang="ru-RU" sz="2000" b="1" dirty="0" smtClean="0"/>
              <a:t>етодического объединения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Сведения </a:t>
            </a:r>
            <a:r>
              <a:rPr lang="ru-RU" sz="2000" b="1" dirty="0"/>
              <a:t>о наградах: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Министерства образования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Синодального отдела РПЦ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Управления образования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Методическая тема:</a:t>
            </a:r>
            <a:endParaRPr lang="ru-RU" sz="2000" b="1" dirty="0"/>
          </a:p>
          <a:p>
            <a:r>
              <a:rPr lang="ru-RU" dirty="0" smtClean="0"/>
              <a:t>«Духовно-нравственное </a:t>
            </a:r>
            <a:r>
              <a:rPr lang="ru-RU" dirty="0"/>
              <a:t>воспитание учащихся начальной школы в условиях реализации </a:t>
            </a:r>
            <a:r>
              <a:rPr lang="ru-RU" dirty="0" smtClean="0"/>
              <a:t>ФГОС»</a:t>
            </a:r>
          </a:p>
          <a:p>
            <a:endParaRPr lang="ru-RU" b="1" dirty="0" smtClean="0"/>
          </a:p>
          <a:p>
            <a:r>
              <a:rPr lang="ru-RU" b="1" dirty="0" smtClean="0"/>
              <a:t>Сайт: </a:t>
            </a:r>
            <a:r>
              <a:rPr lang="ru-RU" b="1" u="sng" dirty="0">
                <a:hlinkClick r:id="rId2"/>
              </a:rPr>
              <a:t>http://tatna4.ucoz.ru/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516" y="800707"/>
            <a:ext cx="4248473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rtgymnazy.ru/images/stories/materials/about/teachers/zalogi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101"/>
            <a:ext cx="3240360" cy="45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908068"/>
            <a:ext cx="39604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Залогина</a:t>
            </a:r>
            <a:r>
              <a:rPr lang="ru-RU" sz="2000" b="1" dirty="0"/>
              <a:t> Светлана Николаевна</a:t>
            </a:r>
          </a:p>
          <a:p>
            <a:pPr algn="ctr"/>
            <a:r>
              <a:rPr lang="ru-RU" b="1" dirty="0"/>
              <a:t>учитель начальных классов   </a:t>
            </a:r>
          </a:p>
          <a:p>
            <a:pPr algn="ctr"/>
            <a:r>
              <a:rPr lang="ru-RU" b="1" dirty="0"/>
              <a:t>высшей категории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225703"/>
            <a:ext cx="46805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Педагогический </a:t>
            </a:r>
            <a:r>
              <a:rPr lang="ru-RU" sz="2000" b="1" dirty="0"/>
              <a:t>стаж: </a:t>
            </a:r>
            <a:r>
              <a:rPr lang="ru-RU" sz="2000" dirty="0" smtClean="0"/>
              <a:t>30лет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Сведения </a:t>
            </a:r>
            <a:r>
              <a:rPr lang="ru-RU" sz="2000" b="1" dirty="0"/>
              <a:t>о наградах: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Министерства образования Московской 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Синодального отдела РПЦ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Грамота Управления образования</a:t>
            </a:r>
          </a:p>
          <a:p>
            <a:endParaRPr lang="ru-RU" sz="2000" b="1" dirty="0"/>
          </a:p>
          <a:p>
            <a:r>
              <a:rPr lang="ru-RU" sz="2000" b="1" dirty="0"/>
              <a:t>Методическая тема:</a:t>
            </a:r>
          </a:p>
          <a:p>
            <a:r>
              <a:rPr lang="ru-RU" sz="2000" dirty="0"/>
              <a:t>«Развитие личности обучающихся на основе освоения </a:t>
            </a:r>
            <a:r>
              <a:rPr lang="ru-RU" sz="2000" dirty="0" err="1"/>
              <a:t>метапредметных</a:t>
            </a:r>
            <a:r>
              <a:rPr lang="ru-RU" sz="2000" dirty="0"/>
              <a:t> способов учебной </a:t>
            </a:r>
            <a:r>
              <a:rPr lang="ru-RU" sz="2000" dirty="0" smtClean="0"/>
              <a:t>деятельности»</a:t>
            </a:r>
            <a:endParaRPr lang="ru-RU" sz="2000" b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003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634431" cy="4968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Захарова </a:t>
            </a:r>
            <a:r>
              <a:rPr lang="ru-RU" sz="2000" b="1" dirty="0" smtClean="0"/>
              <a:t>Эльвира Иосифовна</a:t>
            </a:r>
          </a:p>
          <a:p>
            <a:pPr algn="ctr"/>
            <a:r>
              <a:rPr lang="ru-RU" sz="2000" b="1" dirty="0"/>
              <a:t>учитель начальных классов   </a:t>
            </a:r>
          </a:p>
          <a:p>
            <a:pPr algn="ctr"/>
            <a:r>
              <a:rPr lang="ru-RU" sz="2000" b="1" dirty="0"/>
              <a:t>высшей категории</a:t>
            </a:r>
          </a:p>
          <a:p>
            <a:pPr algn="ctr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0648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Педагогический стаж: </a:t>
            </a:r>
            <a:r>
              <a:rPr lang="ru-RU" dirty="0" smtClean="0"/>
              <a:t>36 лет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Сведения о наградах: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Грамота </a:t>
            </a:r>
            <a:r>
              <a:rPr lang="ru-RU" dirty="0"/>
              <a:t>Управления </a:t>
            </a:r>
            <a:r>
              <a:rPr lang="ru-RU" dirty="0" smtClean="0"/>
              <a:t>образования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Грамота гимназии</a:t>
            </a:r>
            <a:endParaRPr lang="ru-RU" dirty="0"/>
          </a:p>
          <a:p>
            <a:endParaRPr lang="ru-RU" b="1" dirty="0"/>
          </a:p>
          <a:p>
            <a:r>
              <a:rPr lang="ru-RU" b="1" dirty="0"/>
              <a:t>Методическая тема:</a:t>
            </a:r>
          </a:p>
          <a:p>
            <a:r>
              <a:rPr lang="ru-RU" dirty="0"/>
              <a:t>«Современные методы решения задач в начальной школе в рамках требований ФГОС»</a:t>
            </a:r>
            <a:endParaRPr lang="ru-RU" b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413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764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Девиз Православной гимназии </vt:lpstr>
      <vt:lpstr>История создания Гимназии </vt:lpstr>
      <vt:lpstr>Презентация PowerPoint</vt:lpstr>
      <vt:lpstr>Презентация PowerPoint</vt:lpstr>
      <vt:lpstr>8.Создать условия для реализации творческого потенциала педагогов, поддерживать и стимулировать инициативу учителей, развивать и совершенствовать различные формы методической деятельности. 9.Создание условий для овладения учителями начальной школы техникой исследовательского поиска и проектной деятельностью. 10.Продолжить работу по реализации принципа индивидуального личностно-ориентированного подхода, опираясь на результаты психолого-педагогических исследований. 11.Продолжить работу над преемственностью -детсад-начальная школа-средняя школа 12.Применять мониторинговую систему отслеживания успешности обучения каждого ребенка, его роста. Сохранить у детей желание учиться дальше и сформировать у них основы умения учиться (через ситуацию успеха, портфолио).     13.Продолжить работу по совершенствованию педагогического мастерства учителей, их профессионального уровня.                                                         Реализуемая программа: «Школа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стаж: 11 лет  Сведения о наградах: Грамота Управления образования Грамота гимназии  Методическая тема: «Использование современных образовательных технологий в формировании ключевых компетентностей младшего школьника»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Marinka</dc:creator>
  <cp:lastModifiedBy>N</cp:lastModifiedBy>
  <cp:revision>66</cp:revision>
  <dcterms:modified xsi:type="dcterms:W3CDTF">2020-09-22T18:10:44Z</dcterms:modified>
</cp:coreProperties>
</file>